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embeddedFontLst>
    <p:embeddedFont>
      <p:font typeface="JQQDTT+Arial-BoldMT"/>
      <p:regular r:id="rId18"/>
    </p:embeddedFont>
    <p:embeddedFont>
      <p:font typeface="BNQWAP+Wingdings-Regular"/>
      <p:regular r:id="rId19"/>
    </p:embeddedFont>
    <p:embeddedFont>
      <p:font typeface="WMSFVE+ArialMT"/>
      <p:regular r:id="rId20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font" Target="fonts/font1.fntdata" /><Relationship Id="rId19" Type="http://schemas.openxmlformats.org/officeDocument/2006/relationships/font" Target="fonts/font2.fntdata" /><Relationship Id="rId2" Type="http://schemas.openxmlformats.org/officeDocument/2006/relationships/tableStyles" Target="tableStyles.xml" /><Relationship Id="rId20" Type="http://schemas.openxmlformats.org/officeDocument/2006/relationships/font" Target="fonts/font3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Relationship Id="rId3" Type="http://schemas.openxmlformats.org/officeDocument/2006/relationships/hyperlink" Target="https://@26.=02830B&gt;@.45B8/directivities/tekhnicheskoe" TargetMode="External" /><Relationship Id="rId4" Type="http://schemas.openxmlformats.org/officeDocument/2006/relationships/hyperlink" Target="https://@26.=02830B&gt;@.45B8/directivities/estestvennonauchnoe" TargetMode="Ex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hyperlink" Target="https://@26.=02830B&gt;@.45B8/directivities/socialno-pedagogicheskoe" TargetMode="External" /><Relationship Id="rId4" Type="http://schemas.openxmlformats.org/officeDocument/2006/relationships/hyperlink" Target="https://@26.=02830B&gt;@.45B8/directivities/hudozhestvennoe" TargetMode="Externa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Relationship Id="rId3" Type="http://schemas.openxmlformats.org/officeDocument/2006/relationships/hyperlink" Target="https://@26.=02830B&gt;@.45B8/directivities/turistsko-kraevedcheskoe" TargetMode="External" /><Relationship Id="rId4" Type="http://schemas.openxmlformats.org/officeDocument/2006/relationships/hyperlink" Target="https://@26.=02830B&gt;@.45B8/directivities/fizkulturno-sportivnoe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openxmlformats.org/officeDocument/2006/relationships/slide" Target="slide5.xml" /><Relationship Id="rId4" Type="http://schemas.openxmlformats.org/officeDocument/2006/relationships/slide" Target="slide6.xml" /><Relationship Id="rId5" Type="http://schemas.openxmlformats.org/officeDocument/2006/relationships/slide" Target="slide8.xml" /><Relationship Id="rId6" Type="http://schemas.openxmlformats.org/officeDocument/2006/relationships/slide" Target="slide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slide" Target="slide10.xml" /><Relationship Id="rId4" Type="http://schemas.openxmlformats.org/officeDocument/2006/relationships/slide" Target="slide11.xml" /><Relationship Id="rId5" Type="http://schemas.openxmlformats.org/officeDocument/2006/relationships/slide" Target="slide12.xml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0058" y="355379"/>
            <a:ext cx="3827626" cy="836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1055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Региональный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модельный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центр</a:t>
            </a:r>
          </a:p>
          <a:p>
            <a:pPr marL="0" marR="0">
              <a:lnSpc>
                <a:spcPts val="1458"/>
              </a:lnSpc>
              <a:spcBef>
                <a:spcPts val="3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дополнительного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образования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детей</a:t>
            </a:r>
          </a:p>
          <a:p>
            <a:pPr marL="659686" marR="0">
              <a:lnSpc>
                <a:spcPts val="1458"/>
              </a:lnSpc>
              <a:spcBef>
                <a:spcPts val="3"/>
              </a:spcBef>
              <a:spcAft>
                <a:spcPts val="0"/>
              </a:spcAft>
            </a:pP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Ставропольского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1400" b="1">
                <a:solidFill>
                  <a:srgbClr val="ffffff"/>
                </a:solidFill>
                <a:latin typeface="JQQDTT+Arial-BoldMT"/>
                <a:cs typeface="JQQDTT+Arial-BoldMT"/>
              </a:rPr>
              <a:t>края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71879" y="642090"/>
            <a:ext cx="6588874" cy="14719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34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Запись</a:t>
            </a: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на</a:t>
            </a: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программы</a:t>
            </a: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через</a:t>
            </a:r>
          </a:p>
          <a:p>
            <a:pPr marL="1539378" marR="0">
              <a:lnSpc>
                <a:spcPts val="3334"/>
              </a:lnSpc>
              <a:spcBef>
                <a:spcPts val="171"/>
              </a:spcBef>
              <a:spcAft>
                <a:spcPts val="0"/>
              </a:spcAft>
            </a:pP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определение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66720" y="1519914"/>
            <a:ext cx="6758563" cy="1033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34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ffc000"/>
                </a:solidFill>
                <a:latin typeface="JQQDTT+Arial-BoldMT"/>
                <a:cs typeface="JQQDTT+Arial-BoldMT"/>
              </a:rPr>
              <a:t>типологии</a:t>
            </a:r>
            <a:r>
              <a:rPr dirty="0" sz="32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200" b="1">
                <a:solidFill>
                  <a:srgbClr val="ffc000"/>
                </a:solidFill>
                <a:latin typeface="JQQDTT+Arial-BoldMT"/>
                <a:cs typeface="JQQDTT+Arial-BoldMT"/>
              </a:rPr>
              <a:t>личности</a:t>
            </a:r>
            <a:r>
              <a:rPr dirty="0" sz="32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200" b="1">
                <a:solidFill>
                  <a:srgbClr val="ffc000"/>
                </a:solidFill>
                <a:latin typeface="JQQDTT+Arial-BoldMT"/>
                <a:cs typeface="JQQDTT+Arial-BoldMT"/>
              </a:rPr>
              <a:t>ребенка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4354" y="1989676"/>
            <a:ext cx="3541414" cy="17573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JQQDTT+Arial-BoldMT"/>
                <a:cs typeface="JQQDTT+Arial-BoldMT"/>
              </a:rPr>
              <a:t>Дополнительное</a:t>
            </a:r>
          </a:p>
          <a:p>
            <a:pPr marL="0" marR="0">
              <a:lnSpc>
                <a:spcPts val="2917"/>
              </a:lnSpc>
              <a:spcBef>
                <a:spcPts val="492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JQQDTT+Arial-BoldMT"/>
                <a:cs typeface="JQQDTT+Arial-BoldMT"/>
              </a:rPr>
              <a:t>образование</a:t>
            </a:r>
          </a:p>
          <a:p>
            <a:pPr marL="0" marR="0">
              <a:lnSpc>
                <a:spcPts val="2917"/>
              </a:lnSpc>
              <a:spcBef>
                <a:spcPts val="442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JQQDTT+Arial-BoldMT"/>
                <a:cs typeface="JQQDTT+Arial-BoldMT"/>
              </a:rPr>
              <a:t>детей: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93910" y="2802057"/>
            <a:ext cx="8313678" cy="1005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Найди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себя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в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системе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дополнительного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образования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детей</a:t>
            </a:r>
          </a:p>
          <a:p>
            <a:pPr marL="3306969" marR="0">
              <a:lnSpc>
                <a:spcPts val="2292"/>
              </a:lnSpc>
              <a:spcBef>
                <a:spcPts val="519"/>
              </a:spcBef>
              <a:spcAft>
                <a:spcPts val="0"/>
              </a:spcAft>
            </a:pPr>
            <a:r>
              <a:rPr dirty="0" sz="2200" b="1">
                <a:solidFill>
                  <a:srgbClr val="335175"/>
                </a:solidFill>
                <a:latin typeface="JQQDTT+Arial-BoldMT"/>
                <a:cs typeface="JQQDTT+Arial-BoldMT"/>
              </a:rPr>
              <a:t>ИЛИ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54354" y="3269836"/>
            <a:ext cx="2950712" cy="903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JQQDTT+Arial-BoldMT"/>
                <a:cs typeface="JQQDTT+Arial-BoldMT"/>
              </a:rPr>
              <a:t>как</a:t>
            </a:r>
            <a:r>
              <a:rPr dirty="0" sz="28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ffffff"/>
                </a:solidFill>
                <a:latin typeface="JQQDTT+Arial-BoldMT"/>
                <a:cs typeface="JQQDTT+Arial-BoldMT"/>
              </a:rPr>
              <a:t>выбрать?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669207" y="3493445"/>
            <a:ext cx="7913836" cy="6133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79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Как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найти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то,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чем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вы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действительно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хотите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900" b="1">
                <a:solidFill>
                  <a:srgbClr val="335175"/>
                </a:solidFill>
                <a:latin typeface="JQQDTT+Arial-BoldMT"/>
                <a:cs typeface="JQQDTT+Arial-BoldMT"/>
              </a:rPr>
              <a:t>заниматься?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54531" y="4385403"/>
            <a:ext cx="5494817" cy="903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Н</a:t>
            </a:r>
            <a:r>
              <a:rPr dirty="0" sz="2800" spc="496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а</a:t>
            </a:r>
            <a:r>
              <a:rPr dirty="0" sz="2800" spc="496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п</a:t>
            </a:r>
            <a:r>
              <a:rPr dirty="0" sz="2800" spc="498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р</a:t>
            </a:r>
            <a:r>
              <a:rPr dirty="0" sz="2800" spc="498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а</a:t>
            </a:r>
            <a:r>
              <a:rPr dirty="0" sz="2800" spc="496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в</a:t>
            </a:r>
            <a:r>
              <a:rPr dirty="0" sz="2800" spc="500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л</a:t>
            </a:r>
            <a:r>
              <a:rPr dirty="0" sz="2800" spc="500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е</a:t>
            </a:r>
            <a:r>
              <a:rPr dirty="0" sz="2800" spc="498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н</a:t>
            </a:r>
            <a:r>
              <a:rPr dirty="0" sz="2800" spc="498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н</a:t>
            </a:r>
            <a:r>
              <a:rPr dirty="0" sz="2800" spc="498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о</a:t>
            </a:r>
            <a:r>
              <a:rPr dirty="0" sz="2800" spc="500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с</a:t>
            </a:r>
            <a:r>
              <a:rPr dirty="0" sz="2800" spc="500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т</a:t>
            </a:r>
            <a:r>
              <a:rPr dirty="0" sz="2800" spc="498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335175"/>
                </a:solidFill>
                <a:latin typeface="Georgia"/>
                <a:cs typeface="Georgia"/>
              </a:rPr>
              <a:t>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445181" y="6090140"/>
            <a:ext cx="1103188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1756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СОЦИАЛЬНО-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ГУМАНИТАРНАЯ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196566" y="6089318"/>
            <a:ext cx="1122412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ФИЗКУЛЬТУРНО-</a:t>
            </a:r>
          </a:p>
          <a:p>
            <a:pPr marL="92868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СПОРТИВНАЯ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537985" y="6089318"/>
            <a:ext cx="1109947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1443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ТУРИСТСКО-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КРАЕВЕДЧЕСКАЯ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45435" y="6166263"/>
            <a:ext cx="2845747" cy="325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ЕСТЕСТВЕННОНАУЧНАЯ</a:t>
            </a:r>
            <a:r>
              <a:rPr dirty="0" sz="1000" spc="82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ХУДОЖЕСТВЕННАЯ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930413" y="6166261"/>
            <a:ext cx="971041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ТЕХНИЧЕСКАЯ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722" y="173235"/>
            <a:ext cx="2698040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Итак,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 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выбор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 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сделан…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6213" y="493847"/>
            <a:ext cx="12834617" cy="6653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Рекомендации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робота-советника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следующие:</a:t>
            </a:r>
          </a:p>
          <a:p>
            <a:pPr marL="0" marR="0">
              <a:lnSpc>
                <a:spcPts val="1458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для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выбранного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типа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рекомендуются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программы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дополнительного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образования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детей</a:t>
            </a:r>
            <a:r>
              <a:rPr dirty="0" sz="1400" spc="115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технической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(или)</a:t>
            </a:r>
            <a:r>
              <a:rPr dirty="0" sz="1400" spc="-74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c000"/>
                </a:solidFill>
                <a:latin typeface="Calibri"/>
                <a:cs typeface="Calibri"/>
              </a:rPr>
              <a:t>естественнонаучной</a:t>
            </a:r>
            <a:r>
              <a:rPr dirty="0" sz="1400" spc="-37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направленности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74393" y="1350216"/>
            <a:ext cx="1573140" cy="6653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Ребенок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узнает,</a:t>
            </a:r>
          </a:p>
          <a:p>
            <a:pPr marL="0" marR="0">
              <a:lnSpc>
                <a:spcPts val="1458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например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про: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23949" y="1440383"/>
            <a:ext cx="2042900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Что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получит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в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итоге: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83209" y="1461966"/>
            <a:ext cx="701129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Цель: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861988" y="1461966"/>
            <a:ext cx="1492698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обучаться?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513094" y="1748580"/>
            <a:ext cx="2557745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ет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разработать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и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изготовить: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26712" y="1786046"/>
            <a:ext cx="2181373" cy="11190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развитие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интереса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детей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к:</a:t>
            </a:r>
          </a:p>
          <a:p>
            <a:pPr marL="0" marR="0">
              <a:lnSpc>
                <a:spcPts val="1302"/>
              </a:lnSpc>
              <a:spcBef>
                <a:spcPts val="147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25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инженерно-техническим</a:t>
            </a:r>
          </a:p>
          <a:p>
            <a:pPr marL="171450" marR="0">
              <a:lnSpc>
                <a:spcPts val="125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информационным</a:t>
            </a:r>
          </a:p>
          <a:p>
            <a:pPr marL="17145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технологиям;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226809" y="1814076"/>
            <a:ext cx="1258216" cy="6689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«Кванториум»</a:t>
            </a:r>
          </a:p>
          <a:p>
            <a:pPr marL="9427" marR="0">
              <a:lnSpc>
                <a:spcPts val="1250"/>
              </a:lnSpc>
              <a:spcBef>
                <a:spcPts val="91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«Точка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роста»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214197" y="1873539"/>
            <a:ext cx="1147774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Моделирование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591275" y="1940947"/>
            <a:ext cx="3387751" cy="6276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игрушку,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сувенир,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модель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самолета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или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машины,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детали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и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узлы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для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моделей,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изготавливаемых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в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рамках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других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технических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объединений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и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т.п.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210253" y="2257680"/>
            <a:ext cx="1347266" cy="6834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Программирование</a:t>
            </a:r>
          </a:p>
          <a:p>
            <a:pPr marL="4495" marR="0">
              <a:lnSpc>
                <a:spcPts val="1041"/>
              </a:lnSpc>
              <a:spcBef>
                <a:spcPts val="1847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Робототехника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312625" y="2444490"/>
            <a:ext cx="814461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«IT-куб»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682989" y="2521841"/>
            <a:ext cx="2769284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ся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пользоваться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программами: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50268" y="2611619"/>
            <a:ext cx="971041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ТЕХНИЧЕСКАЯ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826712" y="2695126"/>
            <a:ext cx="1561269" cy="5758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25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конструкторской</a:t>
            </a:r>
          </a:p>
          <a:p>
            <a:pPr marL="171450" marR="0">
              <a:lnSpc>
                <a:spcPts val="1250"/>
              </a:lnSpc>
              <a:spcBef>
                <a:spcPts val="12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деятельности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0300529" y="2706900"/>
            <a:ext cx="2055822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Учреждения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дополнительного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образования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детей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651927" y="2774774"/>
            <a:ext cx="2768937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938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идеомонтажа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и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обработки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видео,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аудио,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омпьютерной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графики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307127" y="3082374"/>
            <a:ext cx="1549236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Иные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организации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703410" y="3419387"/>
            <a:ext cx="771694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записаться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программы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технической</a:t>
            </a:r>
            <a:r>
              <a:rPr dirty="0" sz="2000" spc="-48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направленности?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581225" y="3473391"/>
            <a:ext cx="634677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335175"/>
                </a:solidFill>
                <a:latin typeface="Calibri"/>
                <a:cs typeface="Calibri"/>
                <a:hlinkClick r:id="rId3"/>
              </a:rPr>
              <a:t>ЖМИ-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1474215" y="3473391"/>
            <a:ext cx="676795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35175"/>
                </a:solidFill>
                <a:latin typeface="Calibri"/>
                <a:cs typeface="Calibri"/>
                <a:hlinkClick r:id="rId3"/>
              </a:rPr>
              <a:t>-СЮДА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399633" y="4278533"/>
            <a:ext cx="1710236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Ребенок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узнает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о: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153805" y="4281629"/>
            <a:ext cx="701129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Цель: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0676" y="4275029"/>
            <a:ext cx="2042900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Что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получит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в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итоге: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0154666" y="4275029"/>
            <a:ext cx="1531891" cy="12520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обучаться?</a:t>
            </a:r>
          </a:p>
          <a:p>
            <a:pPr marL="145539" marR="0">
              <a:lnSpc>
                <a:spcPts val="1250"/>
              </a:lnSpc>
              <a:spcBef>
                <a:spcPts val="842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«Кванториум»</a:t>
            </a:r>
          </a:p>
          <a:p>
            <a:pPr marL="154967" marR="0">
              <a:lnSpc>
                <a:spcPts val="1250"/>
              </a:lnSpc>
              <a:spcBef>
                <a:spcPts val="91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«Точка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роста»</a:t>
            </a:r>
          </a:p>
          <a:p>
            <a:pPr marL="224047" marR="0">
              <a:lnSpc>
                <a:spcPts val="1250"/>
              </a:lnSpc>
              <a:spcBef>
                <a:spcPts val="914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Центр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«Поиск»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891433" y="4529853"/>
            <a:ext cx="916111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развитие: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310472" y="4536939"/>
            <a:ext cx="1143344" cy="3949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научится: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510780" y="4677515"/>
            <a:ext cx="796416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Медицине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891433" y="4707412"/>
            <a:ext cx="2519683" cy="13073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25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познавательной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активности;</a:t>
            </a:r>
          </a:p>
          <a:p>
            <a:pPr marL="0" marR="0">
              <a:lnSpc>
                <a:spcPts val="1302"/>
              </a:lnSpc>
              <a:spcBef>
                <a:spcPts val="137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25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самостоятельности;</a:t>
            </a:r>
          </a:p>
          <a:p>
            <a:pPr marL="0" marR="0">
              <a:lnSpc>
                <a:spcPts val="130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25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любознательности,</a:t>
            </a:r>
          </a:p>
          <a:p>
            <a:pPr marL="0" marR="0">
              <a:lnSpc>
                <a:spcPts val="1250"/>
              </a:lnSpc>
              <a:spcBef>
                <a:spcPts val="12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формирование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интереса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</a:t>
            </a:r>
          </a:p>
          <a:p>
            <a:pPr marL="0" marR="0">
              <a:lnSpc>
                <a:spcPts val="1250"/>
              </a:lnSpc>
              <a:spcBef>
                <a:spcPts val="18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научно-исследовательской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деятельности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обучающихся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947265" y="4777202"/>
            <a:ext cx="2931345" cy="634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050" spc="2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проводить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наблюдения;</a:t>
            </a:r>
          </a:p>
          <a:p>
            <a:pPr marL="0" marR="0">
              <a:lnSpc>
                <a:spcPts val="1094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050" spc="2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ставить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эксперименты;</a:t>
            </a:r>
          </a:p>
          <a:p>
            <a:pPr marL="0" marR="0">
              <a:lnSpc>
                <a:spcPts val="1094"/>
              </a:lnSpc>
              <a:spcBef>
                <a:spcPts val="105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050" spc="2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работать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с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химическим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оборудованием.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519843" y="5069167"/>
            <a:ext cx="575344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Химии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6984720" y="5324260"/>
            <a:ext cx="3064508" cy="3943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объяснять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причины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возникновения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530441" y="5453019"/>
            <a:ext cx="740916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Экологии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10359066" y="5451615"/>
            <a:ext cx="2055822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Учреждения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дополнительного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образования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детей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7156170" y="5512461"/>
            <a:ext cx="1921462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экологических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проблем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04832" y="5737350"/>
            <a:ext cx="1486101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ЕСТЕСТВЕННОНАУЧНАЯ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6984720" y="5734724"/>
            <a:ext cx="2827820" cy="3943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оказывать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первую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доврачебную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10380525" y="5841887"/>
            <a:ext cx="1549236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Иные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организации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7156170" y="5922925"/>
            <a:ext cx="790202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помощь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875677" y="6237990"/>
            <a:ext cx="8723210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записаться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программы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естественнонаучной</a:t>
            </a:r>
            <a:r>
              <a:rPr dirty="0" sz="20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направленности?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0732905" y="6302808"/>
            <a:ext cx="634677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335175"/>
                </a:solidFill>
                <a:latin typeface="Calibri"/>
                <a:cs typeface="Calibri"/>
                <a:hlinkClick r:id="rId4"/>
              </a:rPr>
              <a:t>ЖМИ-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11625895" y="6302808"/>
            <a:ext cx="676795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35175"/>
                </a:solidFill>
                <a:latin typeface="Calibri"/>
                <a:cs typeface="Calibri"/>
                <a:hlinkClick r:id="rId4"/>
              </a:rPr>
              <a:t>-СЮДА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722" y="173235"/>
            <a:ext cx="2698040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Итак,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 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выбор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 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сделан…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6215" y="669323"/>
            <a:ext cx="13683946" cy="6653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Рекомендации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робота-советника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следующие:</a:t>
            </a:r>
          </a:p>
          <a:p>
            <a:pPr marL="0" marR="0">
              <a:lnSpc>
                <a:spcPts val="1458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Для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выбранного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типа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рекомендуются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программы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дополнительного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образования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детей</a:t>
            </a:r>
            <a:r>
              <a:rPr dirty="0" sz="1400" spc="107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социально-гуманитарной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(или)</a:t>
            </a:r>
            <a:r>
              <a:rPr dirty="0" sz="1400" spc="-39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c000"/>
                </a:solidFill>
                <a:latin typeface="Calibri"/>
                <a:cs typeface="Calibri"/>
              </a:rPr>
              <a:t>художественной</a:t>
            </a:r>
            <a:r>
              <a:rPr dirty="0" sz="1400" spc="-124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направленности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03022" y="1568537"/>
            <a:ext cx="1492698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обучаться?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49324" y="1607367"/>
            <a:ext cx="1710236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Ребенок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узнает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43000" y="1601108"/>
            <a:ext cx="2042900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Что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получит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в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итоге: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245663" y="1641849"/>
            <a:ext cx="701129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Цель: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465404" y="1908869"/>
            <a:ext cx="3178777" cy="11244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вступать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в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диалог;</a:t>
            </a:r>
          </a:p>
          <a:p>
            <a:pPr marL="0" marR="0">
              <a:lnSpc>
                <a:spcPts val="1302"/>
              </a:lnSpc>
              <a:spcBef>
                <a:spcPts val="137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обосновывать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свою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точку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зрения</a:t>
            </a:r>
          </a:p>
          <a:p>
            <a:pPr marL="171450" marR="0">
              <a:lnSpc>
                <a:spcPts val="125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с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окружающими;</a:t>
            </a:r>
          </a:p>
          <a:p>
            <a:pPr marL="0" marR="0">
              <a:lnSpc>
                <a:spcPts val="1302"/>
              </a:lnSpc>
              <a:spcBef>
                <a:spcPts val="147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адекватно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адаптироваться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в</a:t>
            </a:r>
          </a:p>
          <a:p>
            <a:pPr marL="171450" marR="0">
              <a:lnSpc>
                <a:spcPts val="125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изменяющемся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мире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95189" y="1966399"/>
            <a:ext cx="1470015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Волонтерской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работе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273486" y="1964913"/>
            <a:ext cx="2055822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Учреждения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дополнительного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образования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детей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071135" y="2150842"/>
            <a:ext cx="2175080" cy="7531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формирование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готовности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самореализации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в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социуме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297019" y="2325449"/>
            <a:ext cx="1223925" cy="6593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Профориентации</a:t>
            </a:r>
          </a:p>
          <a:p>
            <a:pPr marL="6688" marR="0">
              <a:lnSpc>
                <a:spcPts val="1041"/>
              </a:lnSpc>
              <a:spcBef>
                <a:spcPts val="1657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РДШ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294944" y="2375653"/>
            <a:ext cx="1298319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Центр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«Поиск»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294944" y="2735559"/>
            <a:ext cx="1549236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Иные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организации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21273" y="2877065"/>
            <a:ext cx="1103188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1756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СОЦИАЛЬНО-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ГУМАНИТАРНАЯ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278660" y="3456458"/>
            <a:ext cx="9392986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записаться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программы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социально-гуманитарной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направленности?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668068" y="3509189"/>
            <a:ext cx="634677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335175"/>
                </a:solidFill>
                <a:latin typeface="Calibri"/>
                <a:cs typeface="Calibri"/>
                <a:hlinkClick r:id="rId3"/>
              </a:rPr>
              <a:t>ЖМИ-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1561058" y="3509189"/>
            <a:ext cx="676795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35175"/>
                </a:solidFill>
                <a:latin typeface="Calibri"/>
                <a:cs typeface="Calibri"/>
                <a:hlinkClick r:id="rId3"/>
              </a:rPr>
              <a:t>-СЮДА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399633" y="4278533"/>
            <a:ext cx="1710236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Ребенок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узнает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597536" y="4279479"/>
            <a:ext cx="701129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Цель: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565022" y="4294777"/>
            <a:ext cx="2042900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Что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получит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в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итоге: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154666" y="4275029"/>
            <a:ext cx="1492698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обучаться?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625491" y="4602317"/>
            <a:ext cx="2987508" cy="11244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самореализоваться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в</a:t>
            </a:r>
          </a:p>
          <a:p>
            <a:pPr marL="171450" marR="0">
              <a:lnSpc>
                <a:spcPts val="1250"/>
              </a:lnSpc>
              <a:spcBef>
                <a:spcPts val="12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творчестве;</a:t>
            </a:r>
          </a:p>
          <a:p>
            <a:pPr marL="0" marR="0">
              <a:lnSpc>
                <a:spcPts val="1302"/>
              </a:lnSpc>
              <a:spcBef>
                <a:spcPts val="197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появится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эстетический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вкус;</a:t>
            </a:r>
          </a:p>
          <a:p>
            <a:pPr marL="0" marR="0">
              <a:lnSpc>
                <a:spcPts val="1302"/>
              </a:lnSpc>
              <a:spcBef>
                <a:spcPts val="137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получит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ценностное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отношение</a:t>
            </a:r>
          </a:p>
          <a:p>
            <a:pPr marL="171450" marR="0">
              <a:lnSpc>
                <a:spcPts val="125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к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искусству;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421934" y="4621938"/>
            <a:ext cx="991691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Хореографии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0309911" y="4716841"/>
            <a:ext cx="1724142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Детские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художественные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школы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336721" y="4778613"/>
            <a:ext cx="1878217" cy="7531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развитие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общей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эстетической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культуры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обучающихся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421934" y="4981473"/>
            <a:ext cx="1863538" cy="6968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Театральной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деятельности</a:t>
            </a:r>
          </a:p>
          <a:p>
            <a:pPr marL="735" marR="0">
              <a:lnSpc>
                <a:spcPts val="1041"/>
              </a:lnSpc>
              <a:spcBef>
                <a:spcPts val="1952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Фотостудии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0302173" y="5156277"/>
            <a:ext cx="1435703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Музыкальные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школы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0267838" y="5473687"/>
            <a:ext cx="2055822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Учреждения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дополнительного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образования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детей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71028" y="5503967"/>
            <a:ext cx="1242342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ХУДОЖЕСТВЕННАЯ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625491" y="5516717"/>
            <a:ext cx="2250014" cy="5758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приобретет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творческое</a:t>
            </a:r>
          </a:p>
          <a:p>
            <a:pPr marL="171450" marR="0">
              <a:lnSpc>
                <a:spcPts val="1250"/>
              </a:lnSpc>
              <a:spcBef>
                <a:spcPts val="12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воображение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0310796" y="5929128"/>
            <a:ext cx="1549236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Иные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организации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271787" y="6228273"/>
            <a:ext cx="8238591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записаться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программы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художественной</a:t>
            </a:r>
            <a:r>
              <a:rPr dirty="0" sz="2000" spc="-1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направленности?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0633997" y="6306838"/>
            <a:ext cx="634677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335175"/>
                </a:solidFill>
                <a:latin typeface="Calibri"/>
                <a:cs typeface="Calibri"/>
                <a:hlinkClick r:id="rId4"/>
              </a:rPr>
              <a:t>ЖМИ-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1526987" y="6306838"/>
            <a:ext cx="676795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35175"/>
                </a:solidFill>
                <a:latin typeface="Calibri"/>
                <a:cs typeface="Calibri"/>
                <a:hlinkClick r:id="rId4"/>
              </a:rPr>
              <a:t>-СЮДА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722" y="173235"/>
            <a:ext cx="2698040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Итак,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 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выбор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 </a:t>
            </a:r>
            <a:r>
              <a:rPr dirty="0" sz="1800">
                <a:solidFill>
                  <a:srgbClr val="335175"/>
                </a:solidFill>
                <a:latin typeface="WMSFVE+ArialMT"/>
                <a:cs typeface="WMSFVE+ArialMT"/>
              </a:rPr>
              <a:t>сделан…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6214" y="541132"/>
            <a:ext cx="13048835" cy="8786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Рекомендации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робота-советника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следующие:</a:t>
            </a:r>
          </a:p>
          <a:p>
            <a:pPr marL="0" marR="0">
              <a:lnSpc>
                <a:spcPts val="1458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Для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выбранного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типа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рекомендуются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программы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дополнительного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образования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335175"/>
                </a:solidFill>
                <a:latin typeface="Calibri"/>
                <a:cs typeface="Calibri"/>
              </a:rPr>
              <a:t>детей</a:t>
            </a:r>
            <a:r>
              <a:rPr dirty="0" sz="1400" spc="107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туристско-краеведческой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(или)</a:t>
            </a:r>
            <a:r>
              <a:rPr dirty="0" sz="1400" b="1">
                <a:solidFill>
                  <a:srgbClr val="ffc000"/>
                </a:solidFill>
                <a:latin typeface="Calibri"/>
                <a:cs typeface="Calibri"/>
              </a:rPr>
              <a:t>физкультурно-спортивной</a:t>
            </a:r>
          </a:p>
          <a:p>
            <a:pPr marL="0" marR="0">
              <a:lnSpc>
                <a:spcPts val="1458"/>
              </a:lnSpc>
              <a:spcBef>
                <a:spcPts val="221"/>
              </a:spcBef>
              <a:spcAft>
                <a:spcPts val="0"/>
              </a:spcAft>
            </a:pPr>
            <a:r>
              <a:rPr dirty="0" sz="1400" b="1">
                <a:solidFill>
                  <a:srgbClr val="335175"/>
                </a:solidFill>
                <a:latin typeface="Calibri"/>
                <a:cs typeface="Calibri"/>
              </a:rPr>
              <a:t>направленности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03022" y="1568537"/>
            <a:ext cx="1492698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обучаться?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43000" y="1601108"/>
            <a:ext cx="2042900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Что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получит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в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итоге: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47989" y="1622435"/>
            <a:ext cx="1710236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Ребенок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узнает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245663" y="1641849"/>
            <a:ext cx="701129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Цель: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001531" y="1822582"/>
            <a:ext cx="1548358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создание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условий,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648063" y="1908869"/>
            <a:ext cx="3336572" cy="14901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навыки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туристского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быта,</a:t>
            </a:r>
          </a:p>
          <a:p>
            <a:pPr marL="171450" marR="0">
              <a:lnSpc>
                <a:spcPts val="1250"/>
              </a:lnSpc>
              <a:spcBef>
                <a:spcPts val="12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ориентирования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на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местности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и</a:t>
            </a:r>
          </a:p>
          <a:p>
            <a:pPr marL="171450" marR="0">
              <a:lnSpc>
                <a:spcPts val="1250"/>
              </a:lnSpc>
              <a:spcBef>
                <a:spcPts val="18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карте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основы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техники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пешеходного</a:t>
            </a:r>
          </a:p>
          <a:p>
            <a:pPr marL="17145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туризма;</a:t>
            </a:r>
          </a:p>
          <a:p>
            <a:pPr marL="0" marR="0">
              <a:lnSpc>
                <a:spcPts val="1302"/>
              </a:lnSpc>
              <a:spcBef>
                <a:spcPts val="197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сформированное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ответственное</a:t>
            </a:r>
          </a:p>
          <a:p>
            <a:pPr marL="171450" marR="0">
              <a:lnSpc>
                <a:spcPts val="1250"/>
              </a:lnSpc>
              <a:spcBef>
                <a:spcPts val="12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отношение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к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сохранению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традиций</a:t>
            </a:r>
          </a:p>
          <a:p>
            <a:pPr marL="17145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и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истории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своего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края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и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России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280016" y="1965421"/>
            <a:ext cx="1430928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Спортивном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туризме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273486" y="1964913"/>
            <a:ext cx="2055822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Учреждения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дополнительного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образования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детей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001531" y="2005462"/>
            <a:ext cx="2603864" cy="1301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способствующих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развитию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у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обучающихся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познавательного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исследовательского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интереса</a:t>
            </a:r>
          </a:p>
          <a:p>
            <a:pPr marL="0" marR="0">
              <a:lnSpc>
                <a:spcPts val="1250"/>
              </a:lnSpc>
              <a:spcBef>
                <a:spcPts val="18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краеведению,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приобщения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культурному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наследию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</a:t>
            </a:r>
          </a:p>
          <a:p>
            <a:pPr marL="0" marR="0">
              <a:lnSpc>
                <a:spcPts val="1250"/>
              </a:lnSpc>
              <a:spcBef>
                <a:spcPts val="18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истории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в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крае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256524" y="2311792"/>
            <a:ext cx="1377260" cy="696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1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Туризме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и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экологии</a:t>
            </a:r>
          </a:p>
          <a:p>
            <a:pPr marL="0" marR="0">
              <a:lnSpc>
                <a:spcPts val="1041"/>
              </a:lnSpc>
              <a:spcBef>
                <a:spcPts val="1948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Краеведении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32633" y="2724393"/>
            <a:ext cx="1109947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1443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ТУРИСТСКО-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КРАЕВЕДЧЕСКАЯ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294944" y="2735559"/>
            <a:ext cx="1549236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Иные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организации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290558" y="3456458"/>
            <a:ext cx="9365630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записаться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программы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туристско-краеведческой</a:t>
            </a:r>
            <a:r>
              <a:rPr dirty="0" sz="2000" spc="-98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направленности?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743350" y="3511333"/>
            <a:ext cx="634677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335175"/>
                </a:solidFill>
                <a:latin typeface="Calibri"/>
                <a:cs typeface="Calibri"/>
                <a:hlinkClick r:id="rId3"/>
              </a:rPr>
              <a:t>ЖМИ-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1636340" y="3511333"/>
            <a:ext cx="676795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35175"/>
                </a:solidFill>
                <a:latin typeface="Calibri"/>
                <a:cs typeface="Calibri"/>
                <a:hlinkClick r:id="rId3"/>
              </a:rPr>
              <a:t>-СЮДА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256523" y="4278533"/>
            <a:ext cx="2036229" cy="10680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3109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Ребенок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узнает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о:</a:t>
            </a:r>
          </a:p>
          <a:p>
            <a:pPr marL="0" marR="0">
              <a:lnSpc>
                <a:spcPts val="1041"/>
              </a:lnSpc>
              <a:spcBef>
                <a:spcPts val="1577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Спортивном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скалолазании</a:t>
            </a:r>
          </a:p>
          <a:p>
            <a:pPr marL="0" marR="0">
              <a:lnSpc>
                <a:spcPts val="1041"/>
              </a:lnSpc>
              <a:spcBef>
                <a:spcPts val="159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Подвижных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спортивных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играх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0676" y="4275029"/>
            <a:ext cx="2042900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Что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получит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в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итоге: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154666" y="4275029"/>
            <a:ext cx="1492698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обучаться?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746507" y="4427153"/>
            <a:ext cx="701129" cy="4519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 i="1">
                <a:solidFill>
                  <a:srgbClr val="335175"/>
                </a:solidFill>
                <a:latin typeface="Calibri"/>
                <a:cs typeface="Calibri"/>
              </a:rPr>
              <a:t>Цель: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340652" y="4634685"/>
            <a:ext cx="2021109" cy="394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научится</a:t>
            </a:r>
            <a:r>
              <a:rPr dirty="0" sz="1200" spc="-2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выполнять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498830" y="4698099"/>
            <a:ext cx="2486791" cy="1301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формирование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здорового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образа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жизни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на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основе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физического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воспитания</a:t>
            </a:r>
          </a:p>
          <a:p>
            <a:pPr marL="0" marR="0">
              <a:lnSpc>
                <a:spcPts val="1250"/>
              </a:lnSpc>
              <a:spcBef>
                <a:spcPts val="18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личности,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получения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начальных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знаний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</a:t>
            </a:r>
          </a:p>
          <a:p>
            <a:pPr marL="0" marR="0">
              <a:lnSpc>
                <a:spcPts val="1250"/>
              </a:lnSpc>
              <a:spcBef>
                <a:spcPts val="18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физической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культуре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спорте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0336766" y="4776780"/>
            <a:ext cx="1354982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Учреждения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спорта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512102" y="4822885"/>
            <a:ext cx="2386542" cy="7531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физические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упражнения,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направленные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на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развитие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физических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качеств;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0310973" y="5257591"/>
            <a:ext cx="2055822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Учреждения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дополнительного</a:t>
            </a:r>
          </a:p>
          <a:p>
            <a:pPr marL="0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образования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WMSFVE+ArialMT"/>
                <a:cs typeface="WMSFVE+ArialMT"/>
              </a:rPr>
              <a:t>детей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244495" y="5355403"/>
            <a:ext cx="1268170" cy="322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Фигурном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 </a:t>
            </a:r>
            <a:r>
              <a:rPr dirty="0" sz="1000">
                <a:solidFill>
                  <a:srgbClr val="ffffff"/>
                </a:solidFill>
                <a:latin typeface="WMSFVE+ArialMT"/>
                <a:cs typeface="WMSFVE+ArialMT"/>
              </a:rPr>
              <a:t>катании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340652" y="5366205"/>
            <a:ext cx="2452910" cy="7586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BNQWAP+Wingdings-Regular"/>
                <a:cs typeface="BNQWAP+Wingdings-Regular"/>
              </a:rPr>
              <a:t>§</a:t>
            </a:r>
            <a:r>
              <a:rPr dirty="0" sz="1250" spc="4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приобретет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навыки</a:t>
            </a:r>
          </a:p>
          <a:p>
            <a:pPr marL="171450" marR="0">
              <a:lnSpc>
                <a:spcPts val="1250"/>
              </a:lnSpc>
              <a:spcBef>
                <a:spcPts val="12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публичных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выступлений,</a:t>
            </a:r>
          </a:p>
          <a:p>
            <a:pPr marL="171450" marR="0">
              <a:lnSpc>
                <a:spcPts val="1250"/>
              </a:lnSpc>
              <a:spcBef>
                <a:spcPts val="189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волевые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JQQDTT+Arial-BoldMT"/>
                <a:cs typeface="JQQDTT+Arial-BoldMT"/>
              </a:rPr>
              <a:t>качества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75782" y="5513865"/>
            <a:ext cx="1122412" cy="4752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ФИЗКУЛЬТУРНО-</a:t>
            </a:r>
          </a:p>
          <a:p>
            <a:pPr marL="92868" marR="0">
              <a:lnSpc>
                <a:spcPts val="1041"/>
              </a:lnSpc>
              <a:spcBef>
                <a:spcPts val="158"/>
              </a:spcBef>
              <a:spcAft>
                <a:spcPts val="0"/>
              </a:spcAft>
            </a:pPr>
            <a:r>
              <a:rPr dirty="0" sz="1000" b="1">
                <a:solidFill>
                  <a:srgbClr val="335175"/>
                </a:solidFill>
                <a:latin typeface="Calibri"/>
                <a:cs typeface="Calibri"/>
              </a:rPr>
              <a:t>СПОРТИВНАЯ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0336766" y="5748002"/>
            <a:ext cx="1549236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Иные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 </a:t>
            </a:r>
            <a:r>
              <a:rPr dirty="0" sz="1200">
                <a:solidFill>
                  <a:srgbClr val="000000"/>
                </a:solidFill>
                <a:latin typeface="WMSFVE+ArialMT"/>
                <a:cs typeface="WMSFVE+ArialMT"/>
              </a:rPr>
              <a:t>организации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322396" y="6233149"/>
            <a:ext cx="9480901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Где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записаться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программы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физкультурно-спортивной</a:t>
            </a:r>
            <a:r>
              <a:rPr dirty="0" sz="2000" spc="-137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направленности?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0743350" y="6290086"/>
            <a:ext cx="634677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335175"/>
                </a:solidFill>
                <a:latin typeface="Calibri"/>
                <a:cs typeface="Calibri"/>
                <a:hlinkClick r:id="rId4"/>
              </a:rPr>
              <a:t>ЖМИ-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1636340" y="6290086"/>
            <a:ext cx="676795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335175"/>
                </a:solidFill>
                <a:latin typeface="Calibri"/>
                <a:cs typeface="Calibri"/>
                <a:hlinkClick r:id="rId4"/>
              </a:rPr>
              <a:t>-СЮДА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12294" y="162164"/>
            <a:ext cx="6670996" cy="16157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К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какому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типу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Вы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отнесете</a:t>
            </a:r>
          </a:p>
          <a:p>
            <a:pPr marL="0" marR="0">
              <a:lnSpc>
                <a:spcPts val="3542"/>
              </a:lnSpc>
              <a:spcBef>
                <a:spcPts val="587"/>
              </a:spcBef>
              <a:spcAft>
                <a:spcPts val="0"/>
              </a:spcAft>
            </a:pP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своего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ребенка</a:t>
            </a:r>
            <a:r>
              <a:rPr dirty="0" sz="3400" spc="-135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/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себя?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0386" y="1589805"/>
            <a:ext cx="4046946" cy="855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Calibri"/>
                <a:cs typeface="Calibri"/>
              </a:rPr>
              <a:t>Общительный</a:t>
            </a:r>
            <a:r>
              <a:rPr dirty="0" sz="1800" spc="-19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–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Ориентированный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на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задачу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02463" y="1579595"/>
            <a:ext cx="4497761" cy="9504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Общительный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–</a:t>
            </a:r>
            <a:r>
              <a:rPr dirty="0" sz="2000" spc="-47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Ориентированный</a:t>
            </a:r>
          </a:p>
          <a:p>
            <a:pPr marL="441548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отношения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со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сверстниками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1702" y="2272312"/>
            <a:ext cx="2677208" cy="17357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 u="sng">
                <a:solidFill>
                  <a:srgbClr val="335175"/>
                </a:solidFill>
                <a:latin typeface="Calibri"/>
                <a:cs typeface="Calibri"/>
              </a:rPr>
              <a:t>Доминирующий</a:t>
            </a:r>
          </a:p>
          <a:p>
            <a:pPr marL="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Прямой</a:t>
            </a:r>
          </a:p>
          <a:p>
            <a:pPr marL="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Требовательный</a:t>
            </a:r>
          </a:p>
          <a:p>
            <a:pPr marL="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Решительный</a:t>
            </a:r>
          </a:p>
          <a:p>
            <a:pPr marL="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Непреклонный</a:t>
            </a:r>
          </a:p>
          <a:p>
            <a:pPr marL="0" marR="0">
              <a:lnSpc>
                <a:spcPts val="1667"/>
              </a:lnSpc>
              <a:spcBef>
                <a:spcPts val="25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Предпочитает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действовать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95224" y="2295161"/>
            <a:ext cx="3412017" cy="14918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202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 u="sng">
                <a:solidFill>
                  <a:srgbClr val="335175"/>
                </a:solidFill>
                <a:latin typeface="Calibri"/>
                <a:cs typeface="Calibri"/>
              </a:rPr>
              <a:t>Вдохновляющий</a:t>
            </a:r>
          </a:p>
          <a:p>
            <a:pPr marL="75555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Легко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оказывает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влияние</a:t>
            </a:r>
          </a:p>
          <a:p>
            <a:pPr marL="1433314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Впечатлительный</a:t>
            </a:r>
          </a:p>
          <a:p>
            <a:pPr marL="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Предпочитает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взаимодействовать</a:t>
            </a:r>
          </a:p>
          <a:p>
            <a:pPr marL="120521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Ярко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выражает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себя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92106" y="2577543"/>
            <a:ext cx="1057795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  <a:hlinkClick r:id="rId3" action="ppaction://hlinksldjump"/>
              </a:rPr>
              <a:t>ЖМИ-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631807" y="2573856"/>
            <a:ext cx="115006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c000"/>
                </a:solidFill>
                <a:latin typeface="Calibri"/>
                <a:cs typeface="Calibri"/>
                <a:hlinkClick r:id="rId3" action="ppaction://hlinksldjump"/>
              </a:rPr>
              <a:t>-СЮДА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246859" y="2587573"/>
            <a:ext cx="1057795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  <a:hlinkClick r:id="rId4" action="ppaction://hlinksldjump"/>
              </a:rPr>
              <a:t>ЖМИ-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686560" y="2583885"/>
            <a:ext cx="115006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c000"/>
                </a:solidFill>
                <a:latin typeface="Calibri"/>
                <a:cs typeface="Calibri"/>
                <a:hlinkClick r:id="rId4" action="ppaction://hlinksldjump"/>
              </a:rPr>
              <a:t>-СЮДА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816259" y="3514360"/>
            <a:ext cx="3379309" cy="516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Проявляет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интерес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к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сверстникам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391242" y="4361509"/>
            <a:ext cx="4089905" cy="9504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Замкнутый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–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Ориентированный</a:t>
            </a:r>
          </a:p>
          <a:p>
            <a:pPr marL="86890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отношения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со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c000"/>
                </a:solidFill>
                <a:latin typeface="Calibri"/>
                <a:cs typeface="Calibri"/>
              </a:rPr>
              <a:t>сверстниками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01662" y="4420052"/>
            <a:ext cx="3678598" cy="855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Calibri"/>
                <a:cs typeface="Calibri"/>
              </a:rPr>
              <a:t>Замкнутый</a:t>
            </a:r>
            <a:r>
              <a:rPr dirty="0" sz="1800" spc="17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–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Ориентированный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на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задачу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41702" y="5063891"/>
            <a:ext cx="1846114" cy="10042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 u="sng">
                <a:solidFill>
                  <a:srgbClr val="335175"/>
                </a:solidFill>
                <a:latin typeface="Calibri"/>
                <a:cs typeface="Calibri"/>
              </a:rPr>
              <a:t>Осмотрительны</a:t>
            </a:r>
            <a:r>
              <a:rPr dirty="0" sz="1600" b="1" u="sng">
                <a:solidFill>
                  <a:srgbClr val="335175"/>
                </a:solidFill>
                <a:highlight>
                  <a:srgbClr val="fde4a5"/>
                </a:highlight>
                <a:latin typeface="Calibri"/>
                <a:cs typeface="Calibri"/>
              </a:rPr>
              <a:t>й</a:t>
            </a:r>
          </a:p>
          <a:p>
            <a:pPr marL="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Все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просчитывает</a:t>
            </a:r>
          </a:p>
          <a:p>
            <a:pPr marL="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Знающий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048517" y="5064418"/>
            <a:ext cx="1993679" cy="12480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 u="sng">
                <a:solidFill>
                  <a:srgbClr val="335175"/>
                </a:solidFill>
                <a:latin typeface="Calibri"/>
                <a:cs typeface="Calibri"/>
              </a:rPr>
              <a:t>Поддерживающий</a:t>
            </a:r>
          </a:p>
          <a:p>
            <a:pPr marL="626467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Стабильный</a:t>
            </a:r>
          </a:p>
          <a:p>
            <a:pPr marL="17859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Последовательный</a:t>
            </a:r>
          </a:p>
          <a:p>
            <a:pPr marL="279201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Чувствительный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41702" y="5795412"/>
            <a:ext cx="1774924" cy="516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Добросовестный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229387" y="6005906"/>
            <a:ext cx="1057795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  <a:hlinkClick r:id="rId5" action="ppaction://hlinksldjump"/>
              </a:rPr>
              <a:t>ЖМИ-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669089" y="6002218"/>
            <a:ext cx="115006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c000"/>
                </a:solidFill>
                <a:latin typeface="Calibri"/>
                <a:cs typeface="Calibri"/>
                <a:hlinkClick r:id="rId5" action="ppaction://hlinksldjump"/>
              </a:rPr>
              <a:t>-СЮДА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398124" y="6024537"/>
            <a:ext cx="1057795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  <a:hlinkClick r:id="rId6" action="ppaction://hlinksldjump"/>
              </a:rPr>
              <a:t>ЖМИ-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837825" y="6020849"/>
            <a:ext cx="115006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c000"/>
                </a:solidFill>
                <a:latin typeface="Calibri"/>
                <a:cs typeface="Calibri"/>
                <a:hlinkClick r:id="rId6" action="ppaction://hlinksldjump"/>
              </a:rPr>
              <a:t>-СЮДА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41702" y="6039252"/>
            <a:ext cx="2626626" cy="7603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Склонен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к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размышлениям</a:t>
            </a:r>
          </a:p>
          <a:p>
            <a:pPr marL="0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Осторожный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9582983" y="6039778"/>
            <a:ext cx="2468514" cy="7603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Предпочитает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статус-кво</a:t>
            </a:r>
          </a:p>
          <a:p>
            <a:pPr marL="1031875" marR="0">
              <a:lnSpc>
                <a:spcPts val="1667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Застенчивый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51532" y="151032"/>
            <a:ext cx="7162104" cy="16157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Общительный</a:t>
            </a:r>
            <a:r>
              <a:rPr dirty="0" sz="3400" spc="17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–</a:t>
            </a:r>
          </a:p>
          <a:p>
            <a:pPr marL="0" marR="0">
              <a:lnSpc>
                <a:spcPts val="3542"/>
              </a:lnSpc>
              <a:spcBef>
                <a:spcPts val="587"/>
              </a:spcBef>
              <a:spcAft>
                <a:spcPts val="0"/>
              </a:spcAft>
            </a:pP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Ориентированный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на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задачу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540" y="1545023"/>
            <a:ext cx="2147196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JQQDTT+Arial-BoldMT"/>
                <a:cs typeface="JQQDTT+Arial-BoldMT"/>
              </a:rPr>
              <a:t>Ребенок</a:t>
            </a:r>
            <a:r>
              <a:rPr dirty="0" sz="1800" spc="-65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c0492"/>
                </a:solidFill>
                <a:latin typeface="JQQDTT+Arial-BoldMT"/>
                <a:cs typeface="JQQDTT+Arial-BoldMT"/>
              </a:rPr>
              <a:t>любит: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941127" y="1763042"/>
            <a:ext cx="3071141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JQQDTT+Arial-BoldMT"/>
                <a:cs typeface="JQQDTT+Arial-BoldMT"/>
              </a:rPr>
              <a:t>Представители</a:t>
            </a:r>
            <a:r>
              <a:rPr dirty="0" sz="20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335175"/>
                </a:solidFill>
                <a:latin typeface="JQQDTT+Arial-BoldMT"/>
                <a:cs typeface="JQQDTT+Arial-BoldMT"/>
              </a:rPr>
              <a:t>типа: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8800" y="1862528"/>
            <a:ext cx="3227706" cy="12628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3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2050" spc="577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действовать</a:t>
            </a:r>
          </a:p>
          <a:p>
            <a:pPr marL="0" marR="0">
              <a:lnSpc>
                <a:spcPts val="2136"/>
              </a:lnSpc>
              <a:spcBef>
                <a:spcPts val="263"/>
              </a:spcBef>
              <a:spcAft>
                <a:spcPts val="0"/>
              </a:spcAft>
            </a:pPr>
            <a:r>
              <a:rPr dirty="0" sz="20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2050" spc="577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добиваться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результата</a:t>
            </a:r>
          </a:p>
          <a:p>
            <a:pPr marL="0" marR="0">
              <a:lnSpc>
                <a:spcPts val="2136"/>
              </a:lnSpc>
              <a:spcBef>
                <a:spcPts val="263"/>
              </a:spcBef>
              <a:spcAft>
                <a:spcPts val="0"/>
              </a:spcAft>
            </a:pPr>
            <a:r>
              <a:rPr dirty="0" sz="20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2050" spc="577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вызов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00834" y="2305350"/>
            <a:ext cx="3943177" cy="855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Могут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критиковать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других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за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плохо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выполненные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задачи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8800" y="2776928"/>
            <a:ext cx="2658695" cy="1262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3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2050" spc="577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конкурировать</a:t>
            </a:r>
          </a:p>
          <a:p>
            <a:pPr marL="0" marR="0">
              <a:lnSpc>
                <a:spcPts val="2136"/>
              </a:lnSpc>
              <a:spcBef>
                <a:spcPts val="263"/>
              </a:spcBef>
              <a:spcAft>
                <a:spcPts val="0"/>
              </a:spcAft>
            </a:pPr>
            <a:r>
              <a:rPr dirty="0" sz="20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2050" spc="577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большие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проекты</a:t>
            </a:r>
          </a:p>
          <a:p>
            <a:pPr marL="0" marR="0">
              <a:lnSpc>
                <a:spcPts val="2136"/>
              </a:lnSpc>
              <a:spcBef>
                <a:spcPts val="263"/>
              </a:spcBef>
              <a:spcAft>
                <a:spcPts val="0"/>
              </a:spcAft>
            </a:pPr>
            <a:r>
              <a:rPr dirty="0" sz="20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2050" spc="577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спорить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700834" y="2853991"/>
            <a:ext cx="4766868" cy="11297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Очень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много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работают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Иногда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считают,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что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похвала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поощрение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«портят»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людей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700834" y="3676950"/>
            <a:ext cx="4606653" cy="16783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Стремятся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стать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лидерами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всегда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умеют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передавать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права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ответственность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Иногда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намеренно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ухудшают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отношения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детьми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14540" y="3807129"/>
            <a:ext cx="2475694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JQQDTT+Arial-BoldMT"/>
                <a:cs typeface="JQQDTT+Arial-BoldMT"/>
              </a:rPr>
              <a:t>Ребенок</a:t>
            </a:r>
            <a:r>
              <a:rPr dirty="0" sz="1800" spc="-65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не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любит: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3241" y="4117237"/>
            <a:ext cx="5614899" cy="12552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нерешительности</a:t>
            </a:r>
          </a:p>
          <a:p>
            <a:pPr marL="0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разговоров,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не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подкрепленных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действиями</a:t>
            </a:r>
          </a:p>
          <a:p>
            <a:pPr marL="0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медленных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действий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3241" y="5031638"/>
            <a:ext cx="3864111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когда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ему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говорят,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что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делать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23241" y="5507681"/>
            <a:ext cx="11532060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Обычно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дети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отвечают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на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вопросы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следующим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образом.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У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тебя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какая(ое,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ой)?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542313" y="6137103"/>
            <a:ext cx="1335909" cy="849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3501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fd99b"/>
                </a:solidFill>
                <a:latin typeface="Calibri"/>
                <a:cs typeface="Calibri"/>
              </a:rPr>
              <a:t>–</a:t>
            </a:r>
            <a:r>
              <a:rPr dirty="0" sz="2000" b="1">
                <a:solidFill>
                  <a:srgbClr val="3fd99b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fd99b"/>
                </a:solidFill>
                <a:latin typeface="Calibri"/>
                <a:cs typeface="Calibri"/>
              </a:rPr>
              <a:t>зелен</a:t>
            </a:r>
          </a:p>
          <a:p>
            <a:pPr marL="0" marR="0">
              <a:lnSpc>
                <a:spcPts val="1667"/>
              </a:lnSpc>
              <a:spcBef>
                <a:spcPts val="239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Цвет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497400" y="6183047"/>
            <a:ext cx="2918092" cy="8404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146645"/>
                </a:solidFill>
                <a:latin typeface="Calibri"/>
                <a:cs typeface="Calibri"/>
              </a:rPr>
              <a:t>–</a:t>
            </a:r>
            <a:r>
              <a:rPr dirty="0" sz="2000" b="1">
                <a:solidFill>
                  <a:srgbClr val="14664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146645"/>
                </a:solidFill>
                <a:latin typeface="Calibri"/>
                <a:cs typeface="Calibri"/>
              </a:rPr>
              <a:t>мощная,</a:t>
            </a:r>
            <a:r>
              <a:rPr dirty="0" sz="2000" b="1">
                <a:solidFill>
                  <a:srgbClr val="14664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146645"/>
                </a:solidFill>
                <a:latin typeface="Calibri"/>
                <a:cs typeface="Calibri"/>
              </a:rPr>
              <a:t>престижная</a:t>
            </a:r>
          </a:p>
          <a:p>
            <a:pPr marL="66977" marR="0">
              <a:lnSpc>
                <a:spcPts val="1667"/>
              </a:lnSpc>
              <a:spcBef>
                <a:spcPts val="116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Машина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449278" y="6183047"/>
            <a:ext cx="1906329" cy="819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1414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843c0b"/>
                </a:solidFill>
                <a:latin typeface="Calibri"/>
                <a:cs typeface="Calibri"/>
              </a:rPr>
              <a:t>–</a:t>
            </a:r>
            <a:r>
              <a:rPr dirty="0" sz="2000" b="1">
                <a:solidFill>
                  <a:srgbClr val="843c0b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843c0b"/>
                </a:solidFill>
                <a:latin typeface="Calibri"/>
                <a:cs typeface="Calibri"/>
              </a:rPr>
              <a:t>доберман</a:t>
            </a:r>
          </a:p>
          <a:p>
            <a:pPr marL="0" marR="0">
              <a:lnSpc>
                <a:spcPts val="1667"/>
              </a:lnSpc>
              <a:spcBef>
                <a:spcPts val="2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Животное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51531" y="272193"/>
            <a:ext cx="10336263" cy="13306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335175"/>
                </a:solidFill>
                <a:latin typeface="JQQDTT+Arial-BoldMT"/>
                <a:cs typeface="JQQDTT+Arial-BoldMT"/>
              </a:rPr>
              <a:t>Общительный</a:t>
            </a:r>
            <a:r>
              <a:rPr dirty="0" sz="28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335175"/>
                </a:solidFill>
                <a:latin typeface="JQQDTT+Arial-BoldMT"/>
                <a:cs typeface="JQQDTT+Arial-BoldMT"/>
              </a:rPr>
              <a:t>–</a:t>
            </a:r>
          </a:p>
          <a:p>
            <a:pPr marL="0" marR="0">
              <a:lnSpc>
                <a:spcPts val="2917"/>
              </a:lnSpc>
              <a:spcBef>
                <a:spcPts val="492"/>
              </a:spcBef>
              <a:spcAft>
                <a:spcPts val="0"/>
              </a:spcAft>
            </a:pP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Ориентированный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на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отношения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со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сверстниками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540" y="1545023"/>
            <a:ext cx="2147196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JQQDTT+Arial-BoldMT"/>
                <a:cs typeface="JQQDTT+Arial-BoldMT"/>
              </a:rPr>
              <a:t>Ребенок</a:t>
            </a:r>
            <a:r>
              <a:rPr dirty="0" sz="1800" spc="-65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c0492"/>
                </a:solidFill>
                <a:latin typeface="JQQDTT+Arial-BoldMT"/>
                <a:cs typeface="JQQDTT+Arial-BoldMT"/>
              </a:rPr>
              <a:t>любит: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94858" y="1866405"/>
            <a:ext cx="3067363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JQQDTT+Arial-BoldMT"/>
                <a:cs typeface="JQQDTT+Arial-BoldMT"/>
              </a:rPr>
              <a:t>Представители</a:t>
            </a:r>
            <a:r>
              <a:rPr dirty="0" sz="20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ffffff"/>
                </a:solidFill>
                <a:latin typeface="JQQDTT+Arial-BoldMT"/>
                <a:cs typeface="JQQDTT+Arial-BoldMT"/>
              </a:rPr>
              <a:t>типа: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8341" y="1913037"/>
            <a:ext cx="3829782" cy="19599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741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находиться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среди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сверстников</a:t>
            </a:r>
          </a:p>
          <a:p>
            <a:pPr marL="0" marR="0">
              <a:lnSpc>
                <a:spcPts val="1927"/>
              </a:lnSpc>
              <a:spcBef>
                <a:spcPts val="28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741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кратковременные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проекты</a:t>
            </a:r>
          </a:p>
          <a:p>
            <a:pPr marL="0" marR="0">
              <a:lnSpc>
                <a:spcPts val="1927"/>
              </a:lnSpc>
              <a:spcBef>
                <a:spcPts val="23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741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активность</a:t>
            </a:r>
          </a:p>
          <a:p>
            <a:pPr marL="0" marR="0">
              <a:lnSpc>
                <a:spcPts val="1927"/>
              </a:lnSpc>
              <a:spcBef>
                <a:spcPts val="28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741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быть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в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центре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событий</a:t>
            </a:r>
          </a:p>
          <a:p>
            <a:pPr marL="0" marR="0">
              <a:lnSpc>
                <a:spcPts val="1927"/>
              </a:lnSpc>
              <a:spcBef>
                <a:spcPts val="28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741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развлекать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сверстников</a:t>
            </a:r>
          </a:p>
          <a:p>
            <a:pPr marL="0" marR="0">
              <a:lnSpc>
                <a:spcPts val="1927"/>
              </a:lnSpc>
              <a:spcBef>
                <a:spcPts val="23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741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престиж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187441" y="2437083"/>
            <a:ext cx="5351001" cy="1404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Любят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делать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приятное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другим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Могут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быть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«самыми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счастливыми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в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мире»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или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«самыми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несчастными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земле»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Имеют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много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друзей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187441" y="3534363"/>
            <a:ext cx="5589002" cy="1404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Иногда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считают,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что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«делать»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«говорить»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–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это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одно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тоже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Иногда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могут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сосредоточиться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или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собраться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мыслями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4540" y="3697051"/>
            <a:ext cx="3203888" cy="20904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JQQDTT+Arial-BoldMT"/>
                <a:cs typeface="JQQDTT+Arial-BoldMT"/>
              </a:rPr>
              <a:t>Ребенок</a:t>
            </a:r>
            <a:r>
              <a:rPr dirty="0" sz="1800" spc="-65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не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любит:</a:t>
            </a:r>
          </a:p>
          <a:p>
            <a:pPr marL="3642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2050" spc="346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когда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их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игнорируют</a:t>
            </a:r>
          </a:p>
          <a:p>
            <a:pPr marL="3642" marR="0">
              <a:lnSpc>
                <a:spcPts val="208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2000" spc="904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когда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над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ним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смеются</a:t>
            </a:r>
          </a:p>
          <a:p>
            <a:pPr marL="3642" marR="0">
              <a:lnSpc>
                <a:spcPts val="2136"/>
              </a:lnSpc>
              <a:spcBef>
                <a:spcPts val="324"/>
              </a:spcBef>
              <a:spcAft>
                <a:spcPts val="0"/>
              </a:spcAft>
            </a:pPr>
            <a:r>
              <a:rPr dirty="0" sz="205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2050" spc="346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делать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одно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тоже</a:t>
            </a:r>
          </a:p>
          <a:p>
            <a:pPr marL="3642" marR="0">
              <a:lnSpc>
                <a:spcPts val="2083"/>
              </a:lnSpc>
              <a:spcBef>
                <a:spcPts val="255"/>
              </a:spcBef>
              <a:spcAft>
                <a:spcPts val="0"/>
              </a:spcAft>
            </a:pP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2000" spc="904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выглядеть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плохо</a:t>
            </a:r>
          </a:p>
          <a:p>
            <a:pPr marL="3642" marR="0">
              <a:lnSpc>
                <a:spcPts val="2136"/>
              </a:lnSpc>
              <a:spcBef>
                <a:spcPts val="324"/>
              </a:spcBef>
              <a:spcAft>
                <a:spcPts val="0"/>
              </a:spcAft>
            </a:pPr>
            <a:r>
              <a:rPr dirty="0" sz="205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2050" spc="346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35175"/>
                </a:solidFill>
                <a:latin typeface="Calibri"/>
                <a:cs typeface="Calibri"/>
              </a:rPr>
              <a:t>ограничений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187441" y="4631643"/>
            <a:ext cx="5770055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Играют,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работая,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получают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этого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удовольствие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18184" y="5593575"/>
            <a:ext cx="57856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776246" y="5593575"/>
            <a:ext cx="10004377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ети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отвечают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на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вопросы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следующим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образом.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У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тебя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какая(ое,ой)?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850200" y="6089209"/>
            <a:ext cx="137741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cc6360"/>
                </a:solidFill>
                <a:latin typeface="Calibri"/>
                <a:cs typeface="Calibri"/>
              </a:rPr>
              <a:t>–</a:t>
            </a:r>
            <a:r>
              <a:rPr dirty="0" sz="2000" b="1">
                <a:solidFill>
                  <a:srgbClr val="cc636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cc6360"/>
                </a:solidFill>
                <a:latin typeface="Calibri"/>
                <a:cs typeface="Calibri"/>
              </a:rPr>
              <a:t>красны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935916" y="6142198"/>
            <a:ext cx="2593937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яркая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,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спортивная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766294" y="6170484"/>
            <a:ext cx="2365925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4a8522"/>
                </a:solidFill>
                <a:latin typeface="Calibri"/>
                <a:cs typeface="Calibri"/>
              </a:rPr>
              <a:t>–</a:t>
            </a:r>
            <a:r>
              <a:rPr dirty="0" sz="1800" b="1">
                <a:solidFill>
                  <a:srgbClr val="4a852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4a8522"/>
                </a:solidFill>
                <a:latin typeface="Calibri"/>
                <a:cs typeface="Calibri"/>
              </a:rPr>
              <a:t>пушистый</a:t>
            </a:r>
            <a:r>
              <a:rPr dirty="0" sz="1800" b="1">
                <a:solidFill>
                  <a:srgbClr val="4a852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4a8522"/>
                </a:solidFill>
                <a:latin typeface="Calibri"/>
                <a:cs typeface="Calibri"/>
              </a:rPr>
              <a:t>котенок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684493" y="6469419"/>
            <a:ext cx="1169677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Машина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666338" y="6458113"/>
            <a:ext cx="1324607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Животное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952685" y="6440633"/>
            <a:ext cx="711696" cy="516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Цвет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33159" y="271727"/>
            <a:ext cx="10336264" cy="142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34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Замкнутый</a:t>
            </a: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200" b="1">
                <a:solidFill>
                  <a:srgbClr val="335175"/>
                </a:solidFill>
                <a:latin typeface="JQQDTT+Arial-BoldMT"/>
                <a:cs typeface="JQQDTT+Arial-BoldMT"/>
              </a:rPr>
              <a:t>–</a:t>
            </a:r>
          </a:p>
          <a:p>
            <a:pPr marL="0" marR="0">
              <a:lnSpc>
                <a:spcPts val="2917"/>
              </a:lnSpc>
              <a:spcBef>
                <a:spcPts val="451"/>
              </a:spcBef>
              <a:spcAft>
                <a:spcPts val="0"/>
              </a:spcAft>
            </a:pP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Ориентированный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на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отношения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со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2800" b="1">
                <a:solidFill>
                  <a:srgbClr val="ffc000"/>
                </a:solidFill>
                <a:latin typeface="JQQDTT+Arial-BoldMT"/>
                <a:cs typeface="JQQDTT+Arial-BoldMT"/>
              </a:rPr>
              <a:t>сверстниками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540" y="1545023"/>
            <a:ext cx="2147196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JQQDTT+Arial-BoldMT"/>
                <a:cs typeface="JQQDTT+Arial-BoldMT"/>
              </a:rPr>
              <a:t>Ребенок</a:t>
            </a:r>
            <a:r>
              <a:rPr dirty="0" sz="1800" spc="-65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c0492"/>
                </a:solidFill>
                <a:latin typeface="JQQDTT+Arial-BoldMT"/>
                <a:cs typeface="JQQDTT+Arial-BoldMT"/>
              </a:rPr>
              <a:t>любит: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0334" y="1816756"/>
            <a:ext cx="4131980" cy="19601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дружественное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окружение</a:t>
            </a:r>
          </a:p>
          <a:p>
            <a:pPr marL="0" marR="0">
              <a:lnSpc>
                <a:spcPts val="1927"/>
              </a:lnSpc>
              <a:spcBef>
                <a:spcPts val="28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работать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в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команде</a:t>
            </a:r>
          </a:p>
          <a:p>
            <a:pPr marL="0" marR="0">
              <a:lnSpc>
                <a:spcPts val="1927"/>
              </a:lnSpc>
              <a:spcBef>
                <a:spcPts val="23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придавать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стабильность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ситуации</a:t>
            </a:r>
          </a:p>
          <a:p>
            <a:pPr marL="0" marR="0">
              <a:lnSpc>
                <a:spcPts val="1927"/>
              </a:lnSpc>
              <a:spcBef>
                <a:spcPts val="28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мир</a:t>
            </a:r>
          </a:p>
          <a:p>
            <a:pPr marL="0" marR="0">
              <a:lnSpc>
                <a:spcPts val="1927"/>
              </a:lnSpc>
              <a:spcBef>
                <a:spcPts val="28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доводить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работу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конца</a:t>
            </a:r>
          </a:p>
          <a:p>
            <a:pPr marL="0" marR="0">
              <a:lnSpc>
                <a:spcPts val="1927"/>
              </a:lnSpc>
              <a:spcBef>
                <a:spcPts val="23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помогать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другим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05815" y="2121030"/>
            <a:ext cx="3067363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JQQDTT+Arial-BoldMT"/>
                <a:cs typeface="JQQDTT+Arial-BoldMT"/>
              </a:rPr>
              <a:t>Представители</a:t>
            </a:r>
            <a:r>
              <a:rPr dirty="0" sz="20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ffffff"/>
                </a:solidFill>
                <a:latin typeface="JQQDTT+Arial-BoldMT"/>
                <a:cs typeface="JQQDTT+Arial-BoldMT"/>
              </a:rPr>
              <a:t>типа: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59209" y="2807740"/>
            <a:ext cx="4152088" cy="19526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Заботятся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чувствах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других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людей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Поддерживают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других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любят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спешить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Сентиментальны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Предпочитают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проверенные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методы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Ищут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признания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похвалы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2943" y="3523552"/>
            <a:ext cx="2475694" cy="1374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JQQDTT+Arial-BoldMT"/>
                <a:cs typeface="JQQDTT+Arial-BoldMT"/>
              </a:rPr>
              <a:t>Ребенок</a:t>
            </a:r>
            <a:r>
              <a:rPr dirty="0" sz="1800" spc="-65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не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любит:</a:t>
            </a:r>
          </a:p>
          <a:p>
            <a:pPr marL="0" marR="0">
              <a:lnSpc>
                <a:spcPts val="1875"/>
              </a:lnSpc>
              <a:spcBef>
                <a:spcPts val="49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бесчувственности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горячих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споров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конфликтов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2943" y="4591037"/>
            <a:ext cx="2371772" cy="11297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непонимания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сарказма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когда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него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давят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2943" y="5603914"/>
            <a:ext cx="11532060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Обычно</a:t>
            </a:r>
            <a:r>
              <a:rPr dirty="0" sz="2000" spc="551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дети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отвечают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на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вопросы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следующим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образом.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У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тебя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6ac8d6"/>
                </a:solidFill>
                <a:latin typeface="JQQDTT+Arial-BoldMT"/>
                <a:cs typeface="JQQDTT+Arial-BoldMT"/>
              </a:rPr>
              <a:t>какая(ое,ой)?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44497" y="6076344"/>
            <a:ext cx="1144292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кошка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021055" y="6077933"/>
            <a:ext cx="1067280" cy="6380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Calibri"/>
                <a:cs typeface="Calibri"/>
              </a:rPr>
              <a:t>–</a:t>
            </a:r>
            <a:r>
              <a:rPr dirty="0" sz="18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сини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72675" y="6158504"/>
            <a:ext cx="2528572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7030a0"/>
                </a:solidFill>
                <a:latin typeface="Calibri"/>
                <a:cs typeface="Calibri"/>
              </a:rPr>
              <a:t>–</a:t>
            </a:r>
            <a:r>
              <a:rPr dirty="0" sz="180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7030a0"/>
                </a:solidFill>
                <a:latin typeface="Calibri"/>
                <a:cs typeface="Calibri"/>
              </a:rPr>
              <a:t>семейная,</a:t>
            </a:r>
            <a:r>
              <a:rPr dirty="0" sz="180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7030a0"/>
                </a:solidFill>
                <a:latin typeface="Calibri"/>
                <a:cs typeface="Calibri"/>
              </a:rPr>
              <a:t>надежная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564377" y="6468838"/>
            <a:ext cx="1039713" cy="516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Машина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025753" y="6464378"/>
            <a:ext cx="1177428" cy="516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Животное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974316" y="6459331"/>
            <a:ext cx="711696" cy="516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Цвет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00989" y="230486"/>
            <a:ext cx="7162104" cy="16157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Замкнутый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–</a:t>
            </a:r>
          </a:p>
          <a:p>
            <a:pPr marL="0" marR="0">
              <a:lnSpc>
                <a:spcPts val="3542"/>
              </a:lnSpc>
              <a:spcBef>
                <a:spcPts val="587"/>
              </a:spcBef>
              <a:spcAft>
                <a:spcPts val="0"/>
              </a:spcAft>
            </a:pP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Ориентированный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на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задачу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540" y="1545023"/>
            <a:ext cx="2147196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JQQDTT+Arial-BoldMT"/>
                <a:cs typeface="JQQDTT+Arial-BoldMT"/>
              </a:rPr>
              <a:t>Ребенок</a:t>
            </a:r>
            <a:r>
              <a:rPr dirty="0" sz="1800" spc="-65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c0492"/>
                </a:solidFill>
                <a:latin typeface="JQQDTT+Arial-BoldMT"/>
                <a:cs typeface="JQQDTT+Arial-BoldMT"/>
              </a:rPr>
              <a:t>любит: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9997" y="1854115"/>
            <a:ext cx="1871490" cy="11373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741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постоянство</a:t>
            </a:r>
          </a:p>
          <a:p>
            <a:pPr marL="0" marR="0">
              <a:lnSpc>
                <a:spcPts val="1927"/>
              </a:lnSpc>
              <a:spcBef>
                <a:spcPts val="28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741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творчество</a:t>
            </a:r>
          </a:p>
          <a:p>
            <a:pPr marL="0" marR="0">
              <a:lnSpc>
                <a:spcPts val="1927"/>
              </a:lnSpc>
              <a:spcBef>
                <a:spcPts val="23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детали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16235" y="2292203"/>
            <a:ext cx="3067363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JQQDTT+Arial-BoldMT"/>
                <a:cs typeface="JQQDTT+Arial-BoldMT"/>
              </a:rPr>
              <a:t>Представители</a:t>
            </a:r>
            <a:r>
              <a:rPr dirty="0" sz="20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2000" b="1">
                <a:solidFill>
                  <a:srgbClr val="335175"/>
                </a:solidFill>
                <a:latin typeface="JQQDTT+Arial-BoldMT"/>
                <a:cs typeface="JQQDTT+Arial-BoldMT"/>
              </a:rPr>
              <a:t>типа: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9997" y="2677075"/>
            <a:ext cx="2782255" cy="11369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совершенство</a:t>
            </a:r>
          </a:p>
          <a:p>
            <a:pPr marL="0" marR="0">
              <a:lnSpc>
                <a:spcPts val="1927"/>
              </a:lnSpc>
              <a:spcBef>
                <a:spcPts val="28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хорошую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работу</a:t>
            </a:r>
          </a:p>
          <a:p>
            <a:pPr marL="0" marR="0">
              <a:lnSpc>
                <a:spcPts val="1927"/>
              </a:lnSpc>
              <a:spcBef>
                <a:spcPts val="232"/>
              </a:spcBef>
              <a:spcAft>
                <a:spcPts val="0"/>
              </a:spcAft>
            </a:pPr>
            <a:r>
              <a:rPr dirty="0" sz="1850">
                <a:solidFill>
                  <a:srgbClr val="335175"/>
                </a:solidFill>
                <a:latin typeface="BNQWAP+Wingdings-Regular"/>
                <a:cs typeface="BNQWAP+Wingdings-Regular"/>
              </a:rPr>
              <a:t>ü</a:t>
            </a:r>
            <a:r>
              <a:rPr dirty="0" sz="1850" spc="334">
                <a:solidFill>
                  <a:srgbClr val="33517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делать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все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правильно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747959" y="2945083"/>
            <a:ext cx="2672015" cy="855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Создают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концепции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Задают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много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вопросов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747959" y="3493724"/>
            <a:ext cx="4942073" cy="1404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Иногда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кажутся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бесчувственными</a:t>
            </a:r>
          </a:p>
          <a:p>
            <a:pPr marL="0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Стремятся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понять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Стремятся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превзойти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ожидания</a:t>
            </a:r>
          </a:p>
          <a:p>
            <a:pPr marL="0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Видят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ловушки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и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потенциальные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проблемы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4540" y="3652536"/>
            <a:ext cx="2885231" cy="19848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JQQDTT+Arial-BoldMT"/>
                <a:cs typeface="JQQDTT+Arial-BoldMT"/>
              </a:rPr>
              <a:t>Ребенок</a:t>
            </a:r>
            <a:r>
              <a:rPr dirty="0" sz="1800" spc="-65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не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 </a:t>
            </a:r>
            <a:r>
              <a:rPr dirty="0" sz="1800" b="1">
                <a:solidFill>
                  <a:srgbClr val="ffffff"/>
                </a:solidFill>
                <a:latin typeface="JQQDTT+Arial-BoldMT"/>
                <a:cs typeface="JQQDTT+Arial-BoldMT"/>
              </a:rPr>
              <a:t>любит:</a:t>
            </a:r>
          </a:p>
          <a:p>
            <a:pPr marL="3837" marR="0">
              <a:lnSpc>
                <a:spcPts val="1875"/>
              </a:lnSpc>
              <a:spcBef>
                <a:spcPts val="537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когда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его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критикуют</a:t>
            </a:r>
          </a:p>
          <a:p>
            <a:pPr marL="3837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ошибок</a:t>
            </a:r>
          </a:p>
          <a:p>
            <a:pPr marL="3837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отвлекаться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мелочам</a:t>
            </a:r>
          </a:p>
          <a:p>
            <a:pPr marL="3837" marR="0">
              <a:lnSpc>
                <a:spcPts val="1875"/>
              </a:lnSpc>
              <a:spcBef>
                <a:spcPts val="28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посредственности</a:t>
            </a:r>
          </a:p>
          <a:p>
            <a:pPr marL="3837" marR="0">
              <a:lnSpc>
                <a:spcPts val="1875"/>
              </a:lnSpc>
              <a:spcBef>
                <a:spcPts val="234"/>
              </a:spcBef>
              <a:spcAft>
                <a:spcPts val="0"/>
              </a:spcAft>
            </a:pP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нелогичных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35175"/>
                </a:solidFill>
                <a:latin typeface="Calibri"/>
                <a:cs typeface="Calibri"/>
              </a:rPr>
              <a:t>перемен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18378" y="5509254"/>
            <a:ext cx="998145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Обычно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дети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отвечают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вопросы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следующим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образом.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У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тебя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6ac8d6"/>
                </a:solidFill>
                <a:latin typeface="Calibri"/>
                <a:cs typeface="Calibri"/>
              </a:rPr>
              <a:t>какая(ое,ой)?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716206" y="6087898"/>
            <a:ext cx="3344235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335175"/>
                </a:solidFill>
                <a:latin typeface="Calibri"/>
                <a:cs typeface="Calibri"/>
              </a:rPr>
              <a:t>-</a:t>
            </a:r>
            <a:r>
              <a:rPr dirty="0" sz="18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35175"/>
                </a:solidFill>
                <a:latin typeface="Calibri"/>
                <a:cs typeface="Calibri"/>
              </a:rPr>
              <a:t>качественная,</a:t>
            </a:r>
            <a:r>
              <a:rPr dirty="0" sz="18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35175"/>
                </a:solidFill>
                <a:latin typeface="Calibri"/>
                <a:cs typeface="Calibri"/>
              </a:rPr>
              <a:t>экономичная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829325" y="6083261"/>
            <a:ext cx="2090298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b050"/>
                </a:solidFill>
                <a:latin typeface="Calibri"/>
                <a:cs typeface="Calibri"/>
              </a:rPr>
              <a:t>–</a:t>
            </a:r>
            <a:r>
              <a:rPr dirty="0" sz="1800" b="1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0b050"/>
                </a:solidFill>
                <a:latin typeface="Calibri"/>
                <a:cs typeface="Calibri"/>
              </a:rPr>
              <a:t>тропическая</a:t>
            </a:r>
            <a:r>
              <a:rPr dirty="0" sz="1800" b="1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00b050"/>
                </a:solidFill>
                <a:latin typeface="Calibri"/>
                <a:cs typeface="Calibri"/>
              </a:rPr>
              <a:t>ры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805014" y="6076273"/>
            <a:ext cx="1163325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–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c000"/>
                </a:solidFill>
                <a:latin typeface="Calibri"/>
                <a:cs typeface="Calibri"/>
              </a:rPr>
              <a:t>желты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64377" y="6468838"/>
            <a:ext cx="1039713" cy="516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Машина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731271" y="6464134"/>
            <a:ext cx="1177428" cy="516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highlight>
                  <a:srgbClr val="ffff00"/>
                </a:highlight>
                <a:latin typeface="Calibri"/>
                <a:cs typeface="Calibri"/>
              </a:rPr>
              <a:t>Животное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800146" y="6482041"/>
            <a:ext cx="711696" cy="516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6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5175"/>
                </a:solidFill>
                <a:latin typeface="Calibri"/>
                <a:cs typeface="Calibri"/>
              </a:rPr>
              <a:t>Цвет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51530" y="114067"/>
            <a:ext cx="10586758" cy="16157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2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Уверен?</a:t>
            </a:r>
            <a:r>
              <a:rPr dirty="0" sz="3400" spc="-18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Выбор</a:t>
            </a:r>
            <a:r>
              <a:rPr dirty="0" sz="34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за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вами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направленности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и</a:t>
            </a:r>
          </a:p>
          <a:p>
            <a:pPr marL="0" marR="0">
              <a:lnSpc>
                <a:spcPts val="3542"/>
              </a:lnSpc>
              <a:spcBef>
                <a:spcPts val="587"/>
              </a:spcBef>
              <a:spcAft>
                <a:spcPts val="0"/>
              </a:spcAft>
            </a:pP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программы!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5253" y="1548534"/>
            <a:ext cx="3687363" cy="9504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Общительный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–</a:t>
            </a:r>
          </a:p>
          <a:p>
            <a:pPr marL="0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Ориентированный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задачу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03412" y="1566695"/>
            <a:ext cx="4253520" cy="12552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20701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Общительный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–</a:t>
            </a:r>
          </a:p>
          <a:p>
            <a:pPr marL="0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Ориентированный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отношения</a:t>
            </a:r>
          </a:p>
          <a:p>
            <a:pPr marL="1842275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со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сверстниками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29523" y="2443611"/>
            <a:ext cx="1269355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35175"/>
                </a:solidFill>
                <a:latin typeface="Calibri"/>
                <a:cs typeface="Calibri"/>
                <a:hlinkClick r:id="rId3" action="ppaction://hlinksldjump"/>
              </a:rPr>
              <a:t>ЖМИ-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49554" y="2443611"/>
            <a:ext cx="1380083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  <a:hlinkClick r:id="rId3" action="ppaction://hlinksldjump"/>
              </a:rPr>
              <a:t>-СЮДА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03391" y="2470612"/>
            <a:ext cx="1269355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  <a:hlinkClick r:id="rId4" action="ppaction://hlinksldjump"/>
              </a:rPr>
              <a:t>ЖМИ-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923422" y="2470612"/>
            <a:ext cx="1380083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35175"/>
                </a:solidFill>
                <a:latin typeface="Calibri"/>
                <a:cs typeface="Calibri"/>
                <a:hlinkClick r:id="rId4" action="ppaction://hlinksldjump"/>
              </a:rPr>
              <a:t>-СЮДА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496528" y="3251715"/>
            <a:ext cx="3989980" cy="12552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48295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Замкнутый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–</a:t>
            </a:r>
          </a:p>
          <a:p>
            <a:pPr marL="1387895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Ориентированный</a:t>
            </a:r>
          </a:p>
          <a:p>
            <a:pPr marL="0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отношения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со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сверстниками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90333" y="3378343"/>
            <a:ext cx="3687363" cy="9504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Замкнутый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–</a:t>
            </a:r>
          </a:p>
          <a:p>
            <a:pPr marL="0" marR="0">
              <a:lnSpc>
                <a:spcPts val="2083"/>
              </a:lnSpc>
              <a:spcBef>
                <a:spcPts val="316"/>
              </a:spcBef>
              <a:spcAft>
                <a:spcPts val="0"/>
              </a:spcAft>
            </a:pP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Ориентированный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на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335175"/>
                </a:solidFill>
                <a:latin typeface="Calibri"/>
                <a:cs typeface="Calibri"/>
              </a:rPr>
              <a:t>задачу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73120" y="4499197"/>
            <a:ext cx="1269355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35175"/>
                </a:solidFill>
                <a:latin typeface="Calibri"/>
                <a:cs typeface="Calibri"/>
                <a:hlinkClick r:id="rId3" action="ppaction://hlinksldjump"/>
              </a:rPr>
              <a:t>ЖМИ-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793150" y="4499197"/>
            <a:ext cx="1380083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35175"/>
                </a:solidFill>
                <a:latin typeface="Calibri"/>
                <a:cs typeface="Calibri"/>
                <a:hlinkClick r:id="rId3" action="ppaction://hlinksldjump"/>
              </a:rPr>
              <a:t>-СЮДА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217780" y="4587082"/>
            <a:ext cx="1269355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35175"/>
                </a:solidFill>
                <a:latin typeface="Calibri"/>
                <a:cs typeface="Calibri"/>
                <a:hlinkClick r:id="rId4" action="ppaction://hlinksldjump"/>
              </a:rPr>
              <a:t>ЖМИ-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837811" y="4587082"/>
            <a:ext cx="1380083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35175"/>
                </a:solidFill>
                <a:latin typeface="Calibri"/>
                <a:cs typeface="Calibri"/>
                <a:hlinkClick r:id="rId4" action="ppaction://hlinksldjump"/>
              </a:rPr>
              <a:t>-СЮДА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86535" y="5485974"/>
            <a:ext cx="6946057" cy="16961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«Кажется,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я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400" b="1">
                <a:solidFill>
                  <a:srgbClr val="335175"/>
                </a:solidFill>
                <a:latin typeface="JQQDTT+Arial-BoldMT"/>
                <a:cs typeface="JQQDTT+Arial-BoldMT"/>
              </a:rPr>
              <a:t>обладаю</a:t>
            </a:r>
            <a:r>
              <a:rPr dirty="0" sz="3400" spc="-137" b="1">
                <a:solidFill>
                  <a:srgbClr val="335175"/>
                </a:solidFill>
                <a:latin typeface="JQQDTT+Arial-BoldMT"/>
                <a:cs typeface="JQQDTT+Arial-BoldMT"/>
              </a:rPr>
              <a:t> </a:t>
            </a:r>
            <a:r>
              <a:rPr dirty="0" sz="3600" b="1">
                <a:solidFill>
                  <a:srgbClr val="ffc000"/>
                </a:solidFill>
                <a:latin typeface="JQQDTT+Arial-BoldMT"/>
                <a:cs typeface="JQQDTT+Arial-BoldMT"/>
              </a:rPr>
              <a:t>всеми</a:t>
            </a:r>
          </a:p>
          <a:p>
            <a:pPr marL="0" marR="0">
              <a:lnSpc>
                <a:spcPts val="3751"/>
              </a:lnSpc>
              <a:spcBef>
                <a:spcPts val="518"/>
              </a:spcBef>
              <a:spcAft>
                <a:spcPts val="0"/>
              </a:spcAft>
            </a:pPr>
            <a:r>
              <a:rPr dirty="0" sz="3600" b="1">
                <a:solidFill>
                  <a:srgbClr val="ffc000"/>
                </a:solidFill>
                <a:latin typeface="JQQDTT+Arial-BoldMT"/>
                <a:cs typeface="JQQDTT+Arial-BoldMT"/>
              </a:rPr>
              <a:t>этими</a:t>
            </a:r>
            <a:r>
              <a:rPr dirty="0" sz="3600" b="1">
                <a:solidFill>
                  <a:srgbClr val="ffc000"/>
                </a:solidFill>
                <a:latin typeface="JQQDTT+Arial-BoldMT"/>
                <a:cs typeface="JQQDTT+Arial-BoldMT"/>
              </a:rPr>
              <a:t> </a:t>
            </a:r>
            <a:r>
              <a:rPr dirty="0" sz="3600" b="1">
                <a:solidFill>
                  <a:srgbClr val="ffc000"/>
                </a:solidFill>
                <a:latin typeface="JQQDTT+Arial-BoldMT"/>
                <a:cs typeface="JQQDTT+Arial-BoldMT"/>
              </a:rPr>
              <a:t>качествами»?!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071169" y="5872292"/>
            <a:ext cx="3348535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35175"/>
                </a:solidFill>
                <a:latin typeface="JQQDTT+Arial-BoldMT"/>
                <a:cs typeface="JQQDTT+Arial-BoldMT"/>
                <a:hlinkClick r:id="rId5" action="ppaction://hlinksldjump"/>
              </a:rPr>
              <a:t>…</a:t>
            </a:r>
            <a:r>
              <a:rPr dirty="0" sz="2400" b="1">
                <a:solidFill>
                  <a:srgbClr val="335175"/>
                </a:solidFill>
                <a:latin typeface="JQQDTT+Arial-BoldMT"/>
                <a:cs typeface="JQQDTT+Arial-BoldMT"/>
                <a:hlinkClick r:id="rId5" action="ppaction://hlinksldjump"/>
              </a:rPr>
              <a:t> </a:t>
            </a:r>
            <a:r>
              <a:rPr dirty="0" sz="2400" b="1">
                <a:solidFill>
                  <a:srgbClr val="335175"/>
                </a:solidFill>
                <a:latin typeface="JQQDTT+Arial-BoldMT"/>
                <a:cs typeface="JQQDTT+Arial-BoldMT"/>
                <a:hlinkClick r:id="rId5" action="ppaction://hlinksldjump"/>
              </a:rPr>
              <a:t>тогда</a:t>
            </a:r>
            <a:r>
              <a:rPr dirty="0" sz="2400" b="1">
                <a:solidFill>
                  <a:srgbClr val="335175"/>
                </a:solidFill>
                <a:latin typeface="JQQDTT+Arial-BoldMT"/>
                <a:cs typeface="JQQDTT+Arial-BoldMT"/>
                <a:hlinkClick r:id="rId5" action="ppaction://hlinksldjump"/>
              </a:rPr>
              <a:t> </a:t>
            </a:r>
            <a:r>
              <a:rPr dirty="0" sz="2400" b="1">
                <a:solidFill>
                  <a:srgbClr val="335175"/>
                </a:solidFill>
                <a:latin typeface="JQQDTT+Arial-BoldMT"/>
                <a:cs typeface="JQQDTT+Arial-BoldMT"/>
                <a:hlinkClick r:id="rId5" action="ppaction://hlinksldjump"/>
              </a:rPr>
              <a:t>Вам</a:t>
            </a:r>
            <a:r>
              <a:rPr dirty="0" sz="2400" b="1">
                <a:solidFill>
                  <a:srgbClr val="335175"/>
                </a:solidFill>
                <a:latin typeface="JQQDTT+Arial-BoldMT"/>
                <a:cs typeface="JQQDTT+Arial-BoldMT"/>
                <a:hlinkClick r:id="rId5" action="ppaction://hlinksldjump"/>
              </a:rPr>
              <a:t> </a:t>
            </a:r>
            <a:r>
              <a:rPr dirty="0" sz="2400" b="1">
                <a:solidFill>
                  <a:srgbClr val="335175"/>
                </a:solidFill>
                <a:latin typeface="JQQDTT+Arial-BoldMT"/>
                <a:cs typeface="JQQDTT+Arial-BoldMT"/>
                <a:hlinkClick r:id="rId5" action="ppaction://hlinksldjump"/>
              </a:rPr>
              <a:t>сюда!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pdfcandle</dc:creator>
  <cp:lastModifiedBy>pdfcandle</cp:lastModifiedBy>
  <cp:revision>1</cp:revision>
  <dcterms:modified xsi:type="dcterms:W3CDTF">2023-05-11T02:52:34-07:00</dcterms:modified>
</cp:coreProperties>
</file>